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Rg st="1" end="9"/>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22" y="3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_tradn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_tradnl"/>
          </a:p>
        </p:txBody>
      </p:sp>
      <p:sp>
        <p:nvSpPr>
          <p:cNvPr id="4" name="3 Marcador de fecha"/>
          <p:cNvSpPr>
            <a:spLocks noGrp="1"/>
          </p:cNvSpPr>
          <p:nvPr>
            <p:ph type="dt" sz="half" idx="10"/>
          </p:nvPr>
        </p:nvSpPr>
        <p:spPr/>
        <p:txBody>
          <a:bodyPr/>
          <a:lstStyle/>
          <a:p>
            <a:fld id="{35CE2BCD-9298-46F0-B0A3-CF853F1D5A9A}" type="datetimeFigureOut">
              <a:rPr lang="es-ES_tradnl" smtClean="0"/>
              <a:pPr/>
              <a:t>04/05/2011</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B238C393-77A1-4DE3-8F8E-54A686AC476E}" type="slidenum">
              <a:rPr lang="es-ES_tradnl" smtClean="0"/>
              <a:pPr/>
              <a:t>‹Nº›</a:t>
            </a:fld>
            <a:endParaRPr lang="es-ES_tradnl"/>
          </a:p>
        </p:txBody>
      </p:sp>
    </p:spTree>
  </p:cSld>
  <p:clrMapOvr>
    <a:masterClrMapping/>
  </p:clrMapOvr>
  <p:transition spd="slow" advTm="25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35CE2BCD-9298-46F0-B0A3-CF853F1D5A9A}" type="datetimeFigureOut">
              <a:rPr lang="es-ES_tradnl" smtClean="0"/>
              <a:pPr/>
              <a:t>04/05/2011</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B238C393-77A1-4DE3-8F8E-54A686AC476E}" type="slidenum">
              <a:rPr lang="es-ES_tradnl" smtClean="0"/>
              <a:pPr/>
              <a:t>‹Nº›</a:t>
            </a:fld>
            <a:endParaRPr lang="es-ES_tradnl"/>
          </a:p>
        </p:txBody>
      </p:sp>
    </p:spTree>
  </p:cSld>
  <p:clrMapOvr>
    <a:masterClrMapping/>
  </p:clrMapOvr>
  <p:transition spd="slow" advTm="25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35CE2BCD-9298-46F0-B0A3-CF853F1D5A9A}" type="datetimeFigureOut">
              <a:rPr lang="es-ES_tradnl" smtClean="0"/>
              <a:pPr/>
              <a:t>04/05/2011</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B238C393-77A1-4DE3-8F8E-54A686AC476E}" type="slidenum">
              <a:rPr lang="es-ES_tradnl" smtClean="0"/>
              <a:pPr/>
              <a:t>‹Nº›</a:t>
            </a:fld>
            <a:endParaRPr lang="es-ES_tradnl"/>
          </a:p>
        </p:txBody>
      </p:sp>
    </p:spTree>
  </p:cSld>
  <p:clrMapOvr>
    <a:masterClrMapping/>
  </p:clrMapOvr>
  <p:transition spd="slow" advTm="2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35CE2BCD-9298-46F0-B0A3-CF853F1D5A9A}" type="datetimeFigureOut">
              <a:rPr lang="es-ES_tradnl" smtClean="0"/>
              <a:pPr/>
              <a:t>04/05/2011</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B238C393-77A1-4DE3-8F8E-54A686AC476E}" type="slidenum">
              <a:rPr lang="es-ES_tradnl" smtClean="0"/>
              <a:pPr/>
              <a:t>‹Nº›</a:t>
            </a:fld>
            <a:endParaRPr lang="es-ES_tradnl"/>
          </a:p>
        </p:txBody>
      </p:sp>
    </p:spTree>
  </p:cSld>
  <p:clrMapOvr>
    <a:masterClrMapping/>
  </p:clrMapOvr>
  <p:transition spd="slow" advTm="25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5CE2BCD-9298-46F0-B0A3-CF853F1D5A9A}" type="datetimeFigureOut">
              <a:rPr lang="es-ES_tradnl" smtClean="0"/>
              <a:pPr/>
              <a:t>04/05/2011</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B238C393-77A1-4DE3-8F8E-54A686AC476E}" type="slidenum">
              <a:rPr lang="es-ES_tradnl" smtClean="0"/>
              <a:pPr/>
              <a:t>‹Nº›</a:t>
            </a:fld>
            <a:endParaRPr lang="es-ES_tradnl"/>
          </a:p>
        </p:txBody>
      </p:sp>
    </p:spTree>
  </p:cSld>
  <p:clrMapOvr>
    <a:masterClrMapping/>
  </p:clrMapOvr>
  <p:transition spd="slow" advTm="25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fecha"/>
          <p:cNvSpPr>
            <a:spLocks noGrp="1"/>
          </p:cNvSpPr>
          <p:nvPr>
            <p:ph type="dt" sz="half" idx="10"/>
          </p:nvPr>
        </p:nvSpPr>
        <p:spPr/>
        <p:txBody>
          <a:bodyPr/>
          <a:lstStyle/>
          <a:p>
            <a:fld id="{35CE2BCD-9298-46F0-B0A3-CF853F1D5A9A}" type="datetimeFigureOut">
              <a:rPr lang="es-ES_tradnl" smtClean="0"/>
              <a:pPr/>
              <a:t>04/05/2011</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B238C393-77A1-4DE3-8F8E-54A686AC476E}" type="slidenum">
              <a:rPr lang="es-ES_tradnl" smtClean="0"/>
              <a:pPr/>
              <a:t>‹Nº›</a:t>
            </a:fld>
            <a:endParaRPr lang="es-ES_tradnl"/>
          </a:p>
        </p:txBody>
      </p:sp>
    </p:spTree>
  </p:cSld>
  <p:clrMapOvr>
    <a:masterClrMapping/>
  </p:clrMapOvr>
  <p:transition spd="slow" advTm="25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6 Marcador de fecha"/>
          <p:cNvSpPr>
            <a:spLocks noGrp="1"/>
          </p:cNvSpPr>
          <p:nvPr>
            <p:ph type="dt" sz="half" idx="10"/>
          </p:nvPr>
        </p:nvSpPr>
        <p:spPr/>
        <p:txBody>
          <a:bodyPr/>
          <a:lstStyle/>
          <a:p>
            <a:fld id="{35CE2BCD-9298-46F0-B0A3-CF853F1D5A9A}" type="datetimeFigureOut">
              <a:rPr lang="es-ES_tradnl" smtClean="0"/>
              <a:pPr/>
              <a:t>04/05/2011</a:t>
            </a:fld>
            <a:endParaRPr lang="es-ES_tradnl"/>
          </a:p>
        </p:txBody>
      </p:sp>
      <p:sp>
        <p:nvSpPr>
          <p:cNvPr id="8" name="7 Marcador de pie de página"/>
          <p:cNvSpPr>
            <a:spLocks noGrp="1"/>
          </p:cNvSpPr>
          <p:nvPr>
            <p:ph type="ftr" sz="quarter" idx="11"/>
          </p:nvPr>
        </p:nvSpPr>
        <p:spPr/>
        <p:txBody>
          <a:bodyPr/>
          <a:lstStyle/>
          <a:p>
            <a:endParaRPr lang="es-ES_tradnl"/>
          </a:p>
        </p:txBody>
      </p:sp>
      <p:sp>
        <p:nvSpPr>
          <p:cNvPr id="9" name="8 Marcador de número de diapositiva"/>
          <p:cNvSpPr>
            <a:spLocks noGrp="1"/>
          </p:cNvSpPr>
          <p:nvPr>
            <p:ph type="sldNum" sz="quarter" idx="12"/>
          </p:nvPr>
        </p:nvSpPr>
        <p:spPr/>
        <p:txBody>
          <a:bodyPr/>
          <a:lstStyle/>
          <a:p>
            <a:fld id="{B238C393-77A1-4DE3-8F8E-54A686AC476E}" type="slidenum">
              <a:rPr lang="es-ES_tradnl" smtClean="0"/>
              <a:pPr/>
              <a:t>‹Nº›</a:t>
            </a:fld>
            <a:endParaRPr lang="es-ES_tradnl"/>
          </a:p>
        </p:txBody>
      </p:sp>
    </p:spTree>
  </p:cSld>
  <p:clrMapOvr>
    <a:masterClrMapping/>
  </p:clrMapOvr>
  <p:transition spd="slow" advTm="25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fecha"/>
          <p:cNvSpPr>
            <a:spLocks noGrp="1"/>
          </p:cNvSpPr>
          <p:nvPr>
            <p:ph type="dt" sz="half" idx="10"/>
          </p:nvPr>
        </p:nvSpPr>
        <p:spPr/>
        <p:txBody>
          <a:bodyPr/>
          <a:lstStyle/>
          <a:p>
            <a:fld id="{35CE2BCD-9298-46F0-B0A3-CF853F1D5A9A}" type="datetimeFigureOut">
              <a:rPr lang="es-ES_tradnl" smtClean="0"/>
              <a:pPr/>
              <a:t>04/05/2011</a:t>
            </a:fld>
            <a:endParaRPr lang="es-ES_tradnl"/>
          </a:p>
        </p:txBody>
      </p:sp>
      <p:sp>
        <p:nvSpPr>
          <p:cNvPr id="4" name="3 Marcador de pie de página"/>
          <p:cNvSpPr>
            <a:spLocks noGrp="1"/>
          </p:cNvSpPr>
          <p:nvPr>
            <p:ph type="ftr" sz="quarter" idx="11"/>
          </p:nvPr>
        </p:nvSpPr>
        <p:spPr/>
        <p:txBody>
          <a:bodyPr/>
          <a:lstStyle/>
          <a:p>
            <a:endParaRPr lang="es-ES_tradnl"/>
          </a:p>
        </p:txBody>
      </p:sp>
      <p:sp>
        <p:nvSpPr>
          <p:cNvPr id="5" name="4 Marcador de número de diapositiva"/>
          <p:cNvSpPr>
            <a:spLocks noGrp="1"/>
          </p:cNvSpPr>
          <p:nvPr>
            <p:ph type="sldNum" sz="quarter" idx="12"/>
          </p:nvPr>
        </p:nvSpPr>
        <p:spPr/>
        <p:txBody>
          <a:bodyPr/>
          <a:lstStyle/>
          <a:p>
            <a:fld id="{B238C393-77A1-4DE3-8F8E-54A686AC476E}" type="slidenum">
              <a:rPr lang="es-ES_tradnl" smtClean="0"/>
              <a:pPr/>
              <a:t>‹Nº›</a:t>
            </a:fld>
            <a:endParaRPr lang="es-ES_tradnl"/>
          </a:p>
        </p:txBody>
      </p:sp>
    </p:spTree>
  </p:cSld>
  <p:clrMapOvr>
    <a:masterClrMapping/>
  </p:clrMapOvr>
  <p:transition spd="slow" advTm="25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5CE2BCD-9298-46F0-B0A3-CF853F1D5A9A}" type="datetimeFigureOut">
              <a:rPr lang="es-ES_tradnl" smtClean="0"/>
              <a:pPr/>
              <a:t>04/05/2011</a:t>
            </a:fld>
            <a:endParaRPr lang="es-ES_tradnl"/>
          </a:p>
        </p:txBody>
      </p:sp>
      <p:sp>
        <p:nvSpPr>
          <p:cNvPr id="3" name="2 Marcador de pie de página"/>
          <p:cNvSpPr>
            <a:spLocks noGrp="1"/>
          </p:cNvSpPr>
          <p:nvPr>
            <p:ph type="ftr" sz="quarter" idx="11"/>
          </p:nvPr>
        </p:nvSpPr>
        <p:spPr/>
        <p:txBody>
          <a:bodyPr/>
          <a:lstStyle/>
          <a:p>
            <a:endParaRPr lang="es-ES_tradnl"/>
          </a:p>
        </p:txBody>
      </p:sp>
      <p:sp>
        <p:nvSpPr>
          <p:cNvPr id="4" name="3 Marcador de número de diapositiva"/>
          <p:cNvSpPr>
            <a:spLocks noGrp="1"/>
          </p:cNvSpPr>
          <p:nvPr>
            <p:ph type="sldNum" sz="quarter" idx="12"/>
          </p:nvPr>
        </p:nvSpPr>
        <p:spPr/>
        <p:txBody>
          <a:bodyPr/>
          <a:lstStyle/>
          <a:p>
            <a:fld id="{B238C393-77A1-4DE3-8F8E-54A686AC476E}" type="slidenum">
              <a:rPr lang="es-ES_tradnl" smtClean="0"/>
              <a:pPr/>
              <a:t>‹Nº›</a:t>
            </a:fld>
            <a:endParaRPr lang="es-ES_tradnl"/>
          </a:p>
        </p:txBody>
      </p:sp>
    </p:spTree>
  </p:cSld>
  <p:clrMapOvr>
    <a:masterClrMapping/>
  </p:clrMapOvr>
  <p:transition spd="slow" advTm="25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_tradn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5CE2BCD-9298-46F0-B0A3-CF853F1D5A9A}" type="datetimeFigureOut">
              <a:rPr lang="es-ES_tradnl" smtClean="0"/>
              <a:pPr/>
              <a:t>04/05/2011</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B238C393-77A1-4DE3-8F8E-54A686AC476E}" type="slidenum">
              <a:rPr lang="es-ES_tradnl" smtClean="0"/>
              <a:pPr/>
              <a:t>‹Nº›</a:t>
            </a:fld>
            <a:endParaRPr lang="es-ES_tradnl"/>
          </a:p>
        </p:txBody>
      </p:sp>
    </p:spTree>
  </p:cSld>
  <p:clrMapOvr>
    <a:masterClrMapping/>
  </p:clrMapOvr>
  <p:transition spd="slow" advTm="25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5CE2BCD-9298-46F0-B0A3-CF853F1D5A9A}" type="datetimeFigureOut">
              <a:rPr lang="es-ES_tradnl" smtClean="0"/>
              <a:pPr/>
              <a:t>04/05/2011</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B238C393-77A1-4DE3-8F8E-54A686AC476E}" type="slidenum">
              <a:rPr lang="es-ES_tradnl" smtClean="0"/>
              <a:pPr/>
              <a:t>‹Nº›</a:t>
            </a:fld>
            <a:endParaRPr lang="es-ES_tradnl"/>
          </a:p>
        </p:txBody>
      </p:sp>
    </p:spTree>
  </p:cSld>
  <p:clrMapOvr>
    <a:masterClrMapping/>
  </p:clrMapOvr>
  <p:transition spd="slow" advTm="25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CE2BCD-9298-46F0-B0A3-CF853F1D5A9A}" type="datetimeFigureOut">
              <a:rPr lang="es-ES_tradnl" smtClean="0"/>
              <a:pPr/>
              <a:t>04/05/2011</a:t>
            </a:fld>
            <a:endParaRPr lang="es-ES_tradn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38C393-77A1-4DE3-8F8E-54A686AC476E}" type="slidenum">
              <a:rPr lang="es-ES_tradnl" smtClean="0"/>
              <a:pPr/>
              <a:t>‹Nº›</a:t>
            </a:fld>
            <a:endParaRPr lang="es-ES_trad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2500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1265" name="Picture 1" descr="C:\Documents and Settings\Administrador\Mis documentos\[Originals]\uruguay.gif"/>
          <p:cNvPicPr>
            <a:picLocks noChangeAspect="1" noChangeArrowheads="1" noCrop="1"/>
          </p:cNvPicPr>
          <p:nvPr/>
        </p:nvPicPr>
        <p:blipFill>
          <a:blip r:embed="rId3" cstate="print"/>
          <a:srcRect/>
          <a:stretch>
            <a:fillRect/>
          </a:stretch>
        </p:blipFill>
        <p:spPr bwMode="auto">
          <a:xfrm>
            <a:off x="2987824" y="1772816"/>
            <a:ext cx="3477766" cy="333375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026" name="Picture 2" descr="C:\Documents and Settings\Administrador\Mis documentos\pajaro.gif"/>
          <p:cNvPicPr>
            <a:picLocks noChangeAspect="1" noChangeArrowheads="1" noCrop="1"/>
          </p:cNvPicPr>
          <p:nvPr/>
        </p:nvPicPr>
        <p:blipFill>
          <a:blip r:embed="rId4" cstate="print"/>
          <a:srcRect/>
          <a:stretch>
            <a:fillRect/>
          </a:stretch>
        </p:blipFill>
        <p:spPr bwMode="auto">
          <a:xfrm>
            <a:off x="5004048" y="3068960"/>
            <a:ext cx="648071" cy="432047"/>
          </a:xfrm>
          <a:prstGeom prst="rect">
            <a:avLst/>
          </a:prstGeom>
          <a:noFill/>
        </p:spPr>
      </p:pic>
      <p:pic>
        <p:nvPicPr>
          <p:cNvPr id="1027" name="Picture 3" descr="C:\Documents and Settings\Administrador\Mis documentos\amail.gif"/>
          <p:cNvPicPr>
            <a:picLocks noChangeAspect="1" noChangeArrowheads="1" noCrop="1"/>
          </p:cNvPicPr>
          <p:nvPr/>
        </p:nvPicPr>
        <p:blipFill>
          <a:blip r:embed="rId5" cstate="print"/>
          <a:srcRect/>
          <a:stretch>
            <a:fillRect/>
          </a:stretch>
        </p:blipFill>
        <p:spPr bwMode="auto">
          <a:xfrm>
            <a:off x="1835696" y="5157192"/>
            <a:ext cx="523875" cy="571500"/>
          </a:xfrm>
          <a:prstGeom prst="rect">
            <a:avLst/>
          </a:prstGeom>
          <a:noFill/>
        </p:spPr>
      </p:pic>
      <p:sp>
        <p:nvSpPr>
          <p:cNvPr id="5" name="4 Rectángulo"/>
          <p:cNvSpPr/>
          <p:nvPr/>
        </p:nvSpPr>
        <p:spPr>
          <a:xfrm>
            <a:off x="1475656" y="5229200"/>
            <a:ext cx="6264696"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carlosyrosa33@montevideo.com.uy</a:t>
            </a:r>
            <a:endParaRPr lang="es-E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028" name="Picture 4" descr="C:\Documents and Settings\Administrador\Mis documentos\xvendiaris5gxy9.gif"/>
          <p:cNvPicPr>
            <a:picLocks noChangeAspect="1" noChangeArrowheads="1" noCrop="1"/>
          </p:cNvPicPr>
          <p:nvPr/>
        </p:nvPicPr>
        <p:blipFill>
          <a:blip r:embed="rId6" cstate="print"/>
          <a:srcRect/>
          <a:stretch>
            <a:fillRect/>
          </a:stretch>
        </p:blipFill>
        <p:spPr bwMode="auto">
          <a:xfrm>
            <a:off x="5940152" y="4077072"/>
            <a:ext cx="1181100" cy="1314450"/>
          </a:xfrm>
          <a:prstGeom prst="rect">
            <a:avLst/>
          </a:prstGeom>
          <a:noFill/>
        </p:spPr>
      </p:pic>
      <p:sp>
        <p:nvSpPr>
          <p:cNvPr id="8" name="7 CuadroTexto"/>
          <p:cNvSpPr txBox="1"/>
          <p:nvPr/>
        </p:nvSpPr>
        <p:spPr>
          <a:xfrm>
            <a:off x="6300192" y="1916832"/>
            <a:ext cx="1872208" cy="338554"/>
          </a:xfrm>
          <a:prstGeom prst="rect">
            <a:avLst/>
          </a:prstGeom>
          <a:noFill/>
        </p:spPr>
        <p:txBody>
          <a:bodyPr wrap="square" rtlCol="0">
            <a:spAutoFit/>
          </a:bodyPr>
          <a:lstStyle/>
          <a:p>
            <a:endParaRPr lang="es-ES_tradnl" sz="1600" i="1" dirty="0">
              <a:solidFill>
                <a:srgbClr val="FF0000"/>
              </a:solidFill>
            </a:endParaRPr>
          </a:p>
        </p:txBody>
      </p:sp>
      <p:sp>
        <p:nvSpPr>
          <p:cNvPr id="9" name="8 Llamada ovalada"/>
          <p:cNvSpPr/>
          <p:nvPr/>
        </p:nvSpPr>
        <p:spPr>
          <a:xfrm rot="645584">
            <a:off x="4790803" y="2261227"/>
            <a:ext cx="3725305" cy="380596"/>
          </a:xfrm>
          <a:prstGeom prst="wedgeEllipseCallout">
            <a:avLst>
              <a:gd name="adj1" fmla="val 21582"/>
              <a:gd name="adj2" fmla="val 18349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7500" lnSpcReduction="20000"/>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es-ES_tradnl" b="1" dirty="0">
              <a:ln w="11430"/>
              <a:solidFill>
                <a:srgbClr val="FF0000"/>
              </a:solidFill>
              <a:effectLst>
                <a:outerShdw blurRad="80000" dist="40000" dir="5040000" algn="tl">
                  <a:srgbClr val="000000">
                    <a:alpha val="30000"/>
                  </a:srgbClr>
                </a:outerShdw>
              </a:effectLst>
            </a:endParaRPr>
          </a:p>
        </p:txBody>
      </p:sp>
      <p:sp>
        <p:nvSpPr>
          <p:cNvPr id="10" name="9 CuadroTexto"/>
          <p:cNvSpPr txBox="1"/>
          <p:nvPr/>
        </p:nvSpPr>
        <p:spPr>
          <a:xfrm rot="1864858">
            <a:off x="4148013" y="3704359"/>
            <a:ext cx="3000790" cy="253916"/>
          </a:xfrm>
          <a:prstGeom prst="rect">
            <a:avLst/>
          </a:prstGeom>
          <a:noFill/>
        </p:spPr>
        <p:txBody>
          <a:bodyPr wrap="square" rtlCol="0">
            <a:spAutoFit/>
          </a:bodyPr>
          <a:lstStyle/>
          <a:p>
            <a:r>
              <a:rPr lang="es-ES_tradnl" sz="1050" dirty="0" smtClean="0">
                <a:solidFill>
                  <a:srgbClr val="FF0000"/>
                </a:solidFill>
                <a:latin typeface="Arial Black" pitchFamily="34" charset="0"/>
              </a:rPr>
              <a:t>Criadero de canarios </a:t>
            </a:r>
            <a:r>
              <a:rPr lang="es-ES_tradnl" sz="1050" dirty="0" err="1" smtClean="0">
                <a:solidFill>
                  <a:srgbClr val="FF0000"/>
                </a:solidFill>
                <a:latin typeface="Arial Black" pitchFamily="34" charset="0"/>
              </a:rPr>
              <a:t>Roller</a:t>
            </a:r>
            <a:endParaRPr lang="es-ES_tradnl" sz="1400" dirty="0">
              <a:solidFill>
                <a:srgbClr val="FF0000"/>
              </a:solidFill>
              <a:latin typeface="Arial Black" pitchFamily="34" charset="0"/>
            </a:endParaRPr>
          </a:p>
        </p:txBody>
      </p:sp>
      <p:sp>
        <p:nvSpPr>
          <p:cNvPr id="11" name="10 CuadroTexto"/>
          <p:cNvSpPr txBox="1"/>
          <p:nvPr/>
        </p:nvSpPr>
        <p:spPr>
          <a:xfrm rot="940407">
            <a:off x="5012813" y="4113850"/>
            <a:ext cx="1373398" cy="253916"/>
          </a:xfrm>
          <a:prstGeom prst="rect">
            <a:avLst/>
          </a:prstGeom>
          <a:noFill/>
        </p:spPr>
        <p:txBody>
          <a:bodyPr wrap="square" rtlCol="0">
            <a:spAutoFit/>
          </a:bodyPr>
          <a:lstStyle/>
          <a:p>
            <a:r>
              <a:rPr lang="es-ES_tradnl" sz="1050" dirty="0" smtClean="0">
                <a:solidFill>
                  <a:srgbClr val="FF0000"/>
                </a:solidFill>
                <a:latin typeface="Arial Black" pitchFamily="34" charset="0"/>
              </a:rPr>
              <a:t>carlosyrosa33</a:t>
            </a:r>
            <a:endParaRPr lang="es-ES_tradnl" sz="1050" dirty="0">
              <a:solidFill>
                <a:srgbClr val="FF0000"/>
              </a:solidFill>
              <a:latin typeface="Arial Black" pitchFamily="34" charset="0"/>
            </a:endParaRPr>
          </a:p>
        </p:txBody>
      </p:sp>
      <p:sp>
        <p:nvSpPr>
          <p:cNvPr id="12" name="11 CuadroTexto"/>
          <p:cNvSpPr txBox="1"/>
          <p:nvPr/>
        </p:nvSpPr>
        <p:spPr>
          <a:xfrm>
            <a:off x="4572000" y="4365104"/>
            <a:ext cx="1717902" cy="253916"/>
          </a:xfrm>
          <a:prstGeom prst="rect">
            <a:avLst/>
          </a:prstGeom>
          <a:noFill/>
        </p:spPr>
        <p:txBody>
          <a:bodyPr wrap="square" rtlCol="0">
            <a:spAutoFit/>
          </a:bodyPr>
          <a:lstStyle/>
          <a:p>
            <a:r>
              <a:rPr lang="es-ES_tradnl" sz="1050" dirty="0" smtClean="0">
                <a:solidFill>
                  <a:srgbClr val="FF0000"/>
                </a:solidFill>
                <a:latin typeface="Arial Black" pitchFamily="34" charset="0"/>
              </a:rPr>
              <a:t>Maldonado Uruguay</a:t>
            </a:r>
            <a:endParaRPr lang="es-ES_tradnl" sz="1050" dirty="0">
              <a:solidFill>
                <a:srgbClr val="FF0000"/>
              </a:solidFill>
              <a:latin typeface="Arial Black" pitchFamily="34" charset="0"/>
            </a:endParaRPr>
          </a:p>
        </p:txBody>
      </p:sp>
      <p:pic>
        <p:nvPicPr>
          <p:cNvPr id="13" name="Picture 2" descr="C:\Documents and Settings\Administrador\Mis documentos\pajaro.gif"/>
          <p:cNvPicPr>
            <a:picLocks noChangeAspect="1" noChangeArrowheads="1" noCrop="1"/>
          </p:cNvPicPr>
          <p:nvPr/>
        </p:nvPicPr>
        <p:blipFill>
          <a:blip r:embed="rId4" cstate="print"/>
          <a:srcRect/>
          <a:stretch>
            <a:fillRect/>
          </a:stretch>
        </p:blipFill>
        <p:spPr bwMode="auto">
          <a:xfrm>
            <a:off x="3059832" y="3933056"/>
            <a:ext cx="648071" cy="432047"/>
          </a:xfrm>
          <a:prstGeom prst="rect">
            <a:avLst/>
          </a:prstGeom>
          <a:noFill/>
        </p:spPr>
      </p:pic>
      <p:sp>
        <p:nvSpPr>
          <p:cNvPr id="14" name="13 Rectángulo"/>
          <p:cNvSpPr/>
          <p:nvPr/>
        </p:nvSpPr>
        <p:spPr>
          <a:xfrm>
            <a:off x="2051720" y="5733256"/>
            <a:ext cx="4680520" cy="386172"/>
          </a:xfrm>
          <a:prstGeom prst="rect">
            <a:avLst/>
          </a:prstGeom>
          <a:noFill/>
        </p:spPr>
        <p:txBody>
          <a:bodyPr wrap="square" lIns="91440" tIns="45720" rIns="91440" bIns="45720">
            <a:normAutofit fontScale="40000" lnSpcReduction="20000"/>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Cel. 096.90.71.01</a:t>
            </a:r>
            <a:endParaRPr lang="es-E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15" name="Picture 2" descr="C:\Documents and Settings\Administrador\Mis documentos\pajaro.gif"/>
          <p:cNvPicPr>
            <a:picLocks noChangeAspect="1" noChangeArrowheads="1" noCrop="1"/>
          </p:cNvPicPr>
          <p:nvPr/>
        </p:nvPicPr>
        <p:blipFill>
          <a:blip r:embed="rId4" cstate="print"/>
          <a:srcRect/>
          <a:stretch>
            <a:fillRect/>
          </a:stretch>
        </p:blipFill>
        <p:spPr bwMode="auto">
          <a:xfrm>
            <a:off x="4139952" y="3501008"/>
            <a:ext cx="648071" cy="432047"/>
          </a:xfrm>
          <a:prstGeom prst="rect">
            <a:avLst/>
          </a:prstGeom>
          <a:noFill/>
        </p:spPr>
      </p:pic>
      <p:pic>
        <p:nvPicPr>
          <p:cNvPr id="16" name="Picture 3"/>
          <p:cNvPicPr>
            <a:picLocks noChangeAspect="1" noChangeArrowheads="1"/>
          </p:cNvPicPr>
          <p:nvPr/>
        </p:nvPicPr>
        <p:blipFill>
          <a:blip r:embed="rId7" cstate="print"/>
          <a:srcRect/>
          <a:stretch>
            <a:fillRect/>
          </a:stretch>
        </p:blipFill>
        <p:spPr bwMode="auto">
          <a:xfrm>
            <a:off x="3419872" y="548680"/>
            <a:ext cx="2448272" cy="1008112"/>
          </a:xfrm>
          <a:prstGeom prst="rect">
            <a:avLst/>
          </a:prstGeom>
          <a:noFill/>
          <a:ln w="9525">
            <a:noFill/>
            <a:miter lim="800000"/>
            <a:headEnd/>
            <a:tailEnd/>
          </a:ln>
        </p:spPr>
      </p:pic>
    </p:spTree>
    <p:custDataLst>
      <p:tags r:id="rId1"/>
    </p:custDataLst>
  </p:cSld>
  <p:clrMapOvr>
    <a:masterClrMapping/>
  </p:clrMapOvr>
  <p:transition spd="slow" advTm="2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43608" y="1124744"/>
            <a:ext cx="7398568" cy="3970318"/>
          </a:xfrm>
          <a:prstGeom prst="rect">
            <a:avLst/>
          </a:prstGeom>
        </p:spPr>
        <p:txBody>
          <a:bodyPr wrap="square">
            <a:spAutoFit/>
          </a:bodyPr>
          <a:lstStyle/>
          <a:p>
            <a:r>
              <a:rPr lang="es-ES_tradnl" dirty="0" smtClean="0"/>
              <a:t>CUIDADOS BASICOS </a:t>
            </a:r>
            <a:r>
              <a:rPr lang="es-ES_tradnl" dirty="0" err="1" smtClean="0"/>
              <a:t>DEl</a:t>
            </a:r>
            <a:r>
              <a:rPr lang="es-ES_tradnl" dirty="0" smtClean="0"/>
              <a:t> CANARIO: Los canarios pertenecen al género </a:t>
            </a:r>
            <a:r>
              <a:rPr lang="es-ES_tradnl" dirty="0" err="1" smtClean="0"/>
              <a:t>Serinus</a:t>
            </a:r>
            <a:r>
              <a:rPr lang="es-ES_tradnl" dirty="0" smtClean="0"/>
              <a:t> adscrito a la familia de los fringílidos, y al orden de los paseriformes. Es nativo de las Islas Canarias, las Islas Azores y de las Islas Madeira. Considerado en la actualidad un pariente cercano del verdecillo europeo (</a:t>
            </a:r>
            <a:r>
              <a:rPr lang="es-ES_tradnl" dirty="0" err="1" smtClean="0"/>
              <a:t>Serinus</a:t>
            </a:r>
            <a:r>
              <a:rPr lang="es-ES_tradnl" dirty="0" smtClean="0"/>
              <a:t> </a:t>
            </a:r>
            <a:r>
              <a:rPr lang="es-ES_tradnl" dirty="0" err="1" smtClean="0"/>
              <a:t>serinus</a:t>
            </a:r>
            <a:r>
              <a:rPr lang="es-ES_tradnl" dirty="0" smtClean="0"/>
              <a:t>). </a:t>
            </a:r>
            <a:br>
              <a:rPr lang="es-ES_tradnl" dirty="0" smtClean="0"/>
            </a:br>
            <a:r>
              <a:rPr lang="es-ES_tradnl" dirty="0" smtClean="0"/>
              <a:t/>
            </a:r>
            <a:br>
              <a:rPr lang="es-ES_tradnl" dirty="0" smtClean="0"/>
            </a:br>
            <a:r>
              <a:rPr lang="es-ES_tradnl" dirty="0" smtClean="0"/>
              <a:t>Existen diversas teorías acerca del origen de su nombre común. La más aceptada y lógica dice que proviene de las Islas Canarias. Al ser en estas islas donde mayor número de esta clase de pájaro existía, le dan el nombre. Pájaro canario. El canario se considera, según una ley del Gobierno de Canarias, el símbolo natural del Archipiélago Canario, conjuntamente con la Palmera Canaria. Su hábitat en libertad está compuesto por áreas </a:t>
            </a:r>
            <a:r>
              <a:rPr lang="es-ES_tradnl" dirty="0" err="1" smtClean="0"/>
              <a:t>semiabiertas</a:t>
            </a:r>
            <a:r>
              <a:rPr lang="es-ES_tradnl" dirty="0" smtClean="0"/>
              <a:t> como los huertos y arboledas.-</a:t>
            </a:r>
            <a:br>
              <a:rPr lang="es-ES_tradnl" dirty="0" smtClean="0"/>
            </a:br>
            <a:endParaRPr lang="es-ES_tradnl" dirty="0"/>
          </a:p>
        </p:txBody>
      </p:sp>
    </p:spTree>
  </p:cSld>
  <p:clrMapOvr>
    <a:masterClrMapping/>
  </p:clrMapOvr>
  <p:transition spd="slow" advTm="25000">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47664" y="1556792"/>
            <a:ext cx="6318448" cy="2862322"/>
          </a:xfrm>
          <a:prstGeom prst="rect">
            <a:avLst/>
          </a:prstGeom>
        </p:spPr>
        <p:txBody>
          <a:bodyPr wrap="square">
            <a:spAutoFit/>
          </a:bodyPr>
          <a:lstStyle/>
          <a:p>
            <a:r>
              <a:rPr lang="es-ES_tradnl" dirty="0" smtClean="0"/>
              <a:t/>
            </a:r>
            <a:br>
              <a:rPr lang="es-ES_tradnl" dirty="0" smtClean="0"/>
            </a:br>
            <a:r>
              <a:rPr lang="es-ES_tradnl" dirty="0" smtClean="0"/>
              <a:t/>
            </a:r>
            <a:br>
              <a:rPr lang="es-ES_tradnl" dirty="0" smtClean="0"/>
            </a:br>
            <a:r>
              <a:rPr lang="es-ES_tradnl" dirty="0" smtClean="0"/>
              <a:t>El canario salvaje es amarillo y verde, con rayas en su espalda. Llega hasta los 13 cm de longitud, es más grande y tiene menos contraste que pájaros de otras familias como el verdecillo, y su plumaje es más gris y marrón. Su tiempo de vida es de 10 a 15 años en cautividad, si bien en estado salvaje suele ser entre 5 y 10 años a lo sumo. -</a:t>
            </a:r>
            <a:br>
              <a:rPr lang="es-ES_tradnl" dirty="0" smtClean="0"/>
            </a:br>
            <a:r>
              <a:rPr lang="es-ES_tradnl" dirty="0" smtClean="0"/>
              <a:t/>
            </a:r>
            <a:br>
              <a:rPr lang="es-ES_tradnl" dirty="0" smtClean="0"/>
            </a:br>
            <a:endParaRPr lang="es-ES_tradnl" dirty="0"/>
          </a:p>
        </p:txBody>
      </p:sp>
    </p:spTree>
  </p:cSld>
  <p:clrMapOvr>
    <a:masterClrMapping/>
  </p:clrMapOvr>
  <p:transition spd="slow" advTm="25000">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43608" y="188640"/>
            <a:ext cx="6768752" cy="6186309"/>
          </a:xfrm>
          <a:prstGeom prst="rect">
            <a:avLst/>
          </a:prstGeom>
        </p:spPr>
        <p:txBody>
          <a:bodyPr wrap="square">
            <a:spAutoFit/>
          </a:bodyPr>
          <a:lstStyle/>
          <a:p>
            <a:r>
              <a:rPr lang="es-ES_tradnl" dirty="0" smtClean="0"/>
              <a:t>El canario, es considerado hoy en día como el rey de las aves canoras, ha llegado a casi todos los hogares del mundo; su destreza musical, su rica variedad de colores y su fácil mantenimiento lo han hecho muy populares. El canario actual dista de ser igual a los primeros ejemplares encontrados tras una mutación y muchos años de crianza selectiva, se logró obtener el conocido canario amarillo. Con el tiempo se a logrado modificar la estructura morfológica y las características del plumaje (en la densidad, longitud, estructura y color). </a:t>
            </a:r>
            <a:br>
              <a:rPr lang="es-ES_tradnl" dirty="0" smtClean="0"/>
            </a:br>
            <a:r>
              <a:rPr lang="es-ES_tradnl" dirty="0" smtClean="0"/>
              <a:t/>
            </a:r>
            <a:br>
              <a:rPr lang="es-ES_tradnl" dirty="0" smtClean="0"/>
            </a:br>
            <a:r>
              <a:rPr lang="es-ES_tradnl" dirty="0" smtClean="0"/>
              <a:t/>
            </a:r>
            <a:br>
              <a:rPr lang="es-ES_tradnl" dirty="0" smtClean="0"/>
            </a:br>
            <a:r>
              <a:rPr lang="es-ES_tradnl" dirty="0" smtClean="0"/>
              <a:t>Alimentación y Cuidados </a:t>
            </a:r>
            <a:br>
              <a:rPr lang="es-ES_tradnl" dirty="0" smtClean="0"/>
            </a:br>
            <a:r>
              <a:rPr lang="es-ES_tradnl" dirty="0" smtClean="0"/>
              <a:t/>
            </a:r>
            <a:br>
              <a:rPr lang="es-ES_tradnl" dirty="0" smtClean="0"/>
            </a:br>
            <a:r>
              <a:rPr lang="es-ES_tradnl" dirty="0" smtClean="0"/>
              <a:t>Su alimento se compone de semillas, verduras (Lechuga, Zanahoria) y fruta (Manzana) y pasta de cría. También necesita agua fresca todos los días. </a:t>
            </a:r>
            <a:br>
              <a:rPr lang="es-ES_tradnl" dirty="0" smtClean="0"/>
            </a:br>
            <a:r>
              <a:rPr lang="es-ES_tradnl" dirty="0" smtClean="0"/>
              <a:t/>
            </a:r>
            <a:br>
              <a:rPr lang="es-ES_tradnl" dirty="0" smtClean="0"/>
            </a:br>
            <a:r>
              <a:rPr lang="es-ES_tradnl" dirty="0" smtClean="0"/>
              <a:t>Todo lo descrito arriba y además debe tener al menos un baño semanal y debe cambiarse el agua todos los días. Una vez por semana ha de limpiarse el fondo de la jaula para que no enferme. Si se desea puede ponerse un nido abierto para que el canario duerma en él.</a:t>
            </a:r>
            <a:endParaRPr lang="es-ES_tradnl" dirty="0"/>
          </a:p>
        </p:txBody>
      </p:sp>
    </p:spTree>
  </p:cSld>
  <p:clrMapOvr>
    <a:masterClrMapping/>
  </p:clrMapOvr>
  <p:transition spd="slow" advTm="25000">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27584" y="188640"/>
            <a:ext cx="7848872" cy="6463308"/>
          </a:xfrm>
          <a:prstGeom prst="rect">
            <a:avLst/>
          </a:prstGeom>
        </p:spPr>
        <p:txBody>
          <a:bodyPr wrap="square">
            <a:spAutoFit/>
          </a:bodyPr>
          <a:lstStyle/>
          <a:p>
            <a:r>
              <a:rPr lang="es-ES_tradnl" dirty="0" smtClean="0"/>
              <a:t>Vida en cautiverio </a:t>
            </a:r>
            <a:br>
              <a:rPr lang="es-ES_tradnl" dirty="0" smtClean="0"/>
            </a:br>
            <a:r>
              <a:rPr lang="es-ES_tradnl" dirty="0" smtClean="0"/>
              <a:t/>
            </a:r>
            <a:br>
              <a:rPr lang="es-ES_tradnl" dirty="0" smtClean="0"/>
            </a:br>
            <a:r>
              <a:rPr lang="es-ES_tradnl" dirty="0" smtClean="0"/>
              <a:t>El uso de los canarios como mascotas, por su aspecto y canto, es una tradición que data de hace muchos siglos. El canario doméstico tiene una longitud media de 13 cm con una longevidad aproximada de 10-15 años, es un pájaro alegre y dócil, con algunas disputas territoriales entre machos en la época reproductora si conviven demasiados ejemplares machos en una misma jaula. </a:t>
            </a:r>
            <a:br>
              <a:rPr lang="es-ES_tradnl" dirty="0" smtClean="0"/>
            </a:br>
            <a:r>
              <a:rPr lang="es-ES_tradnl" dirty="0" smtClean="0"/>
              <a:t/>
            </a:r>
            <a:br>
              <a:rPr lang="es-ES_tradnl" dirty="0" smtClean="0"/>
            </a:br>
            <a:r>
              <a:rPr lang="es-ES_tradnl" dirty="0" smtClean="0"/>
              <a:t>Los canarios son muy populares como pájaros de jaula y las razas criadas han dado lugar a un plumaje con muchas tonalidades. Su plumaje presenta colores diversos, desde blanco, pasando por crema pálido dorado,  amarillo brillante, naranja, rojo, etc. De todas formas la principal característica para su cría en cautividad es la calidad de sus cantos, especialmente sus gorjeos con el pico cerrado e hinchando la garganta de forma muy peculiar. </a:t>
            </a:r>
            <a:br>
              <a:rPr lang="es-ES_tradnl" dirty="0" smtClean="0"/>
            </a:br>
            <a:r>
              <a:rPr lang="es-ES_tradnl" dirty="0" smtClean="0"/>
              <a:t/>
            </a:r>
            <a:br>
              <a:rPr lang="es-ES_tradnl" dirty="0" smtClean="0"/>
            </a:br>
            <a:r>
              <a:rPr lang="es-ES_tradnl" dirty="0" smtClean="0"/>
              <a:t>Los ejemplares se han de mantener en jaulas colocados en lugares secos, frescos, soleados y resguardados de temperaturas extremas de frío o calor, y de corrientes de aire. </a:t>
            </a:r>
            <a:br>
              <a:rPr lang="es-ES_tradnl" dirty="0" smtClean="0"/>
            </a:br>
            <a:r>
              <a:rPr lang="es-ES_tradnl" dirty="0" smtClean="0"/>
              <a:t/>
            </a:r>
            <a:br>
              <a:rPr lang="es-ES_tradnl" dirty="0" smtClean="0"/>
            </a:br>
            <a:r>
              <a:rPr lang="es-ES_tradnl" dirty="0" smtClean="0"/>
              <a:t/>
            </a:r>
            <a:br>
              <a:rPr lang="es-ES_tradnl" dirty="0" smtClean="0"/>
            </a:br>
            <a:endParaRPr lang="es-ES_tradnl" dirty="0"/>
          </a:p>
        </p:txBody>
      </p:sp>
    </p:spTree>
  </p:cSld>
  <p:clrMapOvr>
    <a:masterClrMapping/>
  </p:clrMapOvr>
  <p:transition spd="slow" advTm="25000">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260648"/>
            <a:ext cx="8208912" cy="6740307"/>
          </a:xfrm>
          <a:prstGeom prst="rect">
            <a:avLst/>
          </a:prstGeom>
        </p:spPr>
        <p:txBody>
          <a:bodyPr wrap="square">
            <a:spAutoFit/>
          </a:bodyPr>
          <a:lstStyle/>
          <a:p>
            <a:r>
              <a:rPr lang="es-ES_tradnl" dirty="0" smtClean="0"/>
              <a:t>Lenguaje corporal de los canarios </a:t>
            </a:r>
            <a:br>
              <a:rPr lang="es-ES_tradnl" dirty="0" smtClean="0"/>
            </a:br>
            <a:r>
              <a:rPr lang="es-ES_tradnl" dirty="0" smtClean="0"/>
              <a:t/>
            </a:r>
            <a:br>
              <a:rPr lang="es-ES_tradnl" dirty="0" smtClean="0"/>
            </a:br>
            <a:r>
              <a:rPr lang="es-ES_tradnl" dirty="0" smtClean="0"/>
              <a:t>Desplegar las alas: </a:t>
            </a:r>
            <a:br>
              <a:rPr lang="es-ES_tradnl" dirty="0" smtClean="0"/>
            </a:br>
            <a:r>
              <a:rPr lang="es-ES_tradnl" dirty="0" smtClean="0"/>
              <a:t>Intimidar a otros canarios o simples estiramiento. </a:t>
            </a:r>
            <a:br>
              <a:rPr lang="es-ES_tradnl" dirty="0" smtClean="0"/>
            </a:br>
            <a:r>
              <a:rPr lang="es-ES_tradnl" dirty="0" smtClean="0"/>
              <a:t/>
            </a:r>
            <a:br>
              <a:rPr lang="es-ES_tradnl" dirty="0" smtClean="0"/>
            </a:br>
            <a:r>
              <a:rPr lang="es-ES_tradnl" dirty="0" smtClean="0"/>
              <a:t>Sentarse en una pierna: </a:t>
            </a:r>
            <a:br>
              <a:rPr lang="es-ES_tradnl" dirty="0" smtClean="0"/>
            </a:br>
            <a:r>
              <a:rPr lang="es-ES_tradnl" dirty="0" smtClean="0"/>
              <a:t>Símbolo de que el canario está relajado y se siente bien. </a:t>
            </a:r>
            <a:br>
              <a:rPr lang="es-ES_tradnl" dirty="0" smtClean="0"/>
            </a:br>
            <a:r>
              <a:rPr lang="es-ES_tradnl" dirty="0" smtClean="0"/>
              <a:t/>
            </a:r>
            <a:br>
              <a:rPr lang="es-ES_tradnl" dirty="0" smtClean="0"/>
            </a:br>
            <a:r>
              <a:rPr lang="es-ES_tradnl" dirty="0" smtClean="0"/>
              <a:t>Inflar las plumas: </a:t>
            </a:r>
            <a:br>
              <a:rPr lang="es-ES_tradnl" dirty="0" smtClean="0"/>
            </a:br>
            <a:r>
              <a:rPr lang="es-ES_tradnl" dirty="0" smtClean="0"/>
              <a:t>Expresión de confort, pero puede ser también signo de malestar. </a:t>
            </a:r>
            <a:br>
              <a:rPr lang="es-ES_tradnl" dirty="0" smtClean="0"/>
            </a:br>
            <a:r>
              <a:rPr lang="es-ES_tradnl" dirty="0" smtClean="0"/>
              <a:t/>
            </a:r>
            <a:br>
              <a:rPr lang="es-ES_tradnl" dirty="0" smtClean="0"/>
            </a:br>
            <a:r>
              <a:rPr lang="es-ES_tradnl" dirty="0" smtClean="0"/>
              <a:t>Abrir el pico (jadeando): </a:t>
            </a:r>
            <a:br>
              <a:rPr lang="es-ES_tradnl" dirty="0" smtClean="0"/>
            </a:br>
            <a:r>
              <a:rPr lang="es-ES_tradnl" dirty="0" smtClean="0"/>
              <a:t>El canario se siente caliente. </a:t>
            </a:r>
            <a:br>
              <a:rPr lang="es-ES_tradnl" dirty="0" smtClean="0"/>
            </a:br>
            <a:r>
              <a:rPr lang="es-ES_tradnl" dirty="0" smtClean="0"/>
              <a:t/>
            </a:r>
            <a:br>
              <a:rPr lang="es-ES_tradnl" dirty="0" smtClean="0"/>
            </a:br>
            <a:r>
              <a:rPr lang="es-ES_tradnl" dirty="0" smtClean="0"/>
              <a:t>Abrir el pico ampliamente: </a:t>
            </a:r>
            <a:br>
              <a:rPr lang="es-ES_tradnl" dirty="0" smtClean="0"/>
            </a:br>
            <a:r>
              <a:rPr lang="es-ES_tradnl" dirty="0" smtClean="0"/>
              <a:t>En canarios jóvenes, petición de alimentos. En adultos para pelear. </a:t>
            </a:r>
            <a:br>
              <a:rPr lang="es-ES_tradnl" dirty="0" smtClean="0"/>
            </a:br>
            <a:r>
              <a:rPr lang="es-ES_tradnl" dirty="0" smtClean="0"/>
              <a:t/>
            </a:r>
            <a:br>
              <a:rPr lang="es-ES_tradnl" dirty="0" smtClean="0"/>
            </a:br>
            <a:r>
              <a:rPr lang="es-ES_tradnl" dirty="0" smtClean="0"/>
              <a:t>"Machetear" con el pico: </a:t>
            </a:r>
            <a:br>
              <a:rPr lang="es-ES_tradnl" dirty="0" smtClean="0"/>
            </a:br>
            <a:r>
              <a:rPr lang="es-ES_tradnl" dirty="0" smtClean="0"/>
              <a:t>Símbolo de agresión. </a:t>
            </a:r>
            <a:br>
              <a:rPr lang="es-ES_tradnl" dirty="0" smtClean="0"/>
            </a:br>
            <a:r>
              <a:rPr lang="es-ES_tradnl" dirty="0" smtClean="0"/>
              <a:t/>
            </a:r>
            <a:br>
              <a:rPr lang="es-ES_tradnl" dirty="0" smtClean="0"/>
            </a:br>
            <a:r>
              <a:rPr lang="es-ES_tradnl" dirty="0" smtClean="0"/>
              <a:t>Esconder la cabeza en el plumaje: </a:t>
            </a:r>
            <a:br>
              <a:rPr lang="es-ES_tradnl" dirty="0" smtClean="0"/>
            </a:br>
            <a:r>
              <a:rPr lang="es-ES_tradnl" dirty="0" smtClean="0"/>
              <a:t>Postura para dormir, expresión de relajación y confort. </a:t>
            </a:r>
            <a:br>
              <a:rPr lang="es-ES_tradnl" dirty="0" smtClean="0"/>
            </a:br>
            <a:r>
              <a:rPr lang="es-ES_tradnl" dirty="0" smtClean="0"/>
              <a:t/>
            </a:r>
            <a:br>
              <a:rPr lang="es-ES_tradnl" dirty="0" smtClean="0"/>
            </a:br>
            <a:endParaRPr lang="es-ES_tradnl" dirty="0"/>
          </a:p>
        </p:txBody>
      </p:sp>
    </p:spTree>
  </p:cSld>
  <p:clrMapOvr>
    <a:masterClrMapping/>
  </p:clrMapOvr>
  <p:transition spd="slow" advTm="25000">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620688"/>
            <a:ext cx="7920880" cy="6740307"/>
          </a:xfrm>
          <a:prstGeom prst="rect">
            <a:avLst/>
          </a:prstGeom>
        </p:spPr>
        <p:txBody>
          <a:bodyPr wrap="square">
            <a:spAutoFit/>
          </a:bodyPr>
          <a:lstStyle/>
          <a:p>
            <a:r>
              <a:rPr lang="es-ES_tradnl" dirty="0" smtClean="0"/>
              <a:t>Inclinar la cabeza: </a:t>
            </a:r>
            <a:br>
              <a:rPr lang="es-ES_tradnl" dirty="0" smtClean="0"/>
            </a:br>
            <a:r>
              <a:rPr lang="es-ES_tradnl" dirty="0" smtClean="0"/>
              <a:t>Invitación para ser rascado por el compañero. </a:t>
            </a:r>
            <a:br>
              <a:rPr lang="es-ES_tradnl" dirty="0" smtClean="0"/>
            </a:br>
            <a:r>
              <a:rPr lang="es-ES_tradnl" dirty="0" smtClean="0"/>
              <a:t/>
            </a:r>
            <a:br>
              <a:rPr lang="es-ES_tradnl" dirty="0" smtClean="0"/>
            </a:br>
            <a:r>
              <a:rPr lang="es-ES_tradnl" dirty="0" smtClean="0"/>
              <a:t>Limpieza mutua: </a:t>
            </a:r>
            <a:br>
              <a:rPr lang="es-ES_tradnl" dirty="0" smtClean="0"/>
            </a:br>
            <a:r>
              <a:rPr lang="es-ES_tradnl" dirty="0" smtClean="0"/>
              <a:t>Muestra de empatía entre dos aves. </a:t>
            </a:r>
            <a:br>
              <a:rPr lang="es-ES_tradnl" dirty="0" smtClean="0"/>
            </a:br>
            <a:r>
              <a:rPr lang="es-ES_tradnl" dirty="0" smtClean="0"/>
              <a:t/>
            </a:r>
            <a:br>
              <a:rPr lang="es-ES_tradnl" dirty="0" smtClean="0"/>
            </a:br>
            <a:r>
              <a:rPr lang="es-ES_tradnl" dirty="0" smtClean="0"/>
              <a:t>Amolar el pico: </a:t>
            </a:r>
            <a:br>
              <a:rPr lang="es-ES_tradnl" dirty="0" smtClean="0"/>
            </a:br>
            <a:r>
              <a:rPr lang="es-ES_tradnl" dirty="0" smtClean="0"/>
              <a:t>Actividad de limpieza, pero puede ser un gesto de apaciguamiento hacia otra aves. </a:t>
            </a:r>
            <a:br>
              <a:rPr lang="es-ES_tradnl" dirty="0" smtClean="0"/>
            </a:br>
            <a:r>
              <a:rPr lang="es-ES_tradnl" dirty="0" smtClean="0"/>
              <a:t/>
            </a:r>
            <a:br>
              <a:rPr lang="es-ES_tradnl" dirty="0" smtClean="0"/>
            </a:br>
            <a:r>
              <a:rPr lang="es-ES_tradnl" dirty="0" smtClean="0"/>
              <a:t>Frotar el pico: </a:t>
            </a:r>
            <a:br>
              <a:rPr lang="es-ES_tradnl" dirty="0" smtClean="0"/>
            </a:br>
            <a:r>
              <a:rPr lang="es-ES_tradnl" dirty="0" smtClean="0"/>
              <a:t>Signo de gran afecto entre dos canarios. </a:t>
            </a:r>
            <a:br>
              <a:rPr lang="es-ES_tradnl" dirty="0" smtClean="0"/>
            </a:br>
            <a:r>
              <a:rPr lang="es-ES_tradnl" dirty="0" smtClean="0"/>
              <a:t/>
            </a:r>
            <a:br>
              <a:rPr lang="es-ES_tradnl" dirty="0" smtClean="0"/>
            </a:br>
            <a:r>
              <a:rPr lang="es-ES_tradnl" dirty="0" smtClean="0"/>
              <a:t>Sacudir el plumaje: </a:t>
            </a:r>
            <a:br>
              <a:rPr lang="es-ES_tradnl" dirty="0" smtClean="0"/>
            </a:br>
            <a:r>
              <a:rPr lang="es-ES_tradnl" dirty="0" smtClean="0"/>
              <a:t>Después de la limpieza o del baño significa arreglar su plumaje; o símbolo de aliviar tensión o dolor. </a:t>
            </a:r>
            <a:br>
              <a:rPr lang="es-ES_tradnl" dirty="0" smtClean="0"/>
            </a:br>
            <a:r>
              <a:rPr lang="es-ES_tradnl" dirty="0" smtClean="0"/>
              <a:t/>
            </a:r>
            <a:br>
              <a:rPr lang="es-ES_tradnl" dirty="0" smtClean="0"/>
            </a:br>
            <a:r>
              <a:rPr lang="es-ES_tradnl" dirty="0" smtClean="0"/>
              <a:t>Sacudir la cabeza: </a:t>
            </a:r>
            <a:br>
              <a:rPr lang="es-ES_tradnl" dirty="0" smtClean="0"/>
            </a:br>
            <a:r>
              <a:rPr lang="es-ES_tradnl" dirty="0" smtClean="0"/>
              <a:t>Expresión de disgusto. </a:t>
            </a:r>
            <a:br>
              <a:rPr lang="es-ES_tradnl" dirty="0" smtClean="0"/>
            </a:br>
            <a:r>
              <a:rPr lang="es-ES_tradnl" dirty="0" smtClean="0"/>
              <a:t/>
            </a:r>
            <a:br>
              <a:rPr lang="es-ES_tradnl" dirty="0" smtClean="0"/>
            </a:br>
            <a:r>
              <a:rPr lang="es-ES_tradnl" dirty="0" smtClean="0"/>
              <a:t>Estirar el cuerpo, asentando las plumas: </a:t>
            </a:r>
            <a:br>
              <a:rPr lang="es-ES_tradnl" dirty="0" smtClean="0"/>
            </a:br>
            <a:r>
              <a:rPr lang="es-ES_tradnl" dirty="0" smtClean="0"/>
              <a:t>Gesto de sumisión o signo de estar muy asustado. </a:t>
            </a:r>
            <a:br>
              <a:rPr lang="es-ES_tradnl" dirty="0" smtClean="0"/>
            </a:br>
            <a:r>
              <a:rPr lang="es-ES_tradnl" dirty="0" smtClean="0"/>
              <a:t/>
            </a:r>
            <a:br>
              <a:rPr lang="es-ES_tradnl" dirty="0" smtClean="0"/>
            </a:br>
            <a:endParaRPr lang="es-ES_tradnl" dirty="0"/>
          </a:p>
        </p:txBody>
      </p:sp>
    </p:spTree>
  </p:cSld>
  <p:clrMapOvr>
    <a:masterClrMapping/>
  </p:clrMapOvr>
  <p:transition spd="slow" advTm="25000">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87624" y="1305342"/>
            <a:ext cx="6840760" cy="3139321"/>
          </a:xfrm>
          <a:prstGeom prst="rect">
            <a:avLst/>
          </a:prstGeom>
        </p:spPr>
        <p:txBody>
          <a:bodyPr wrap="square">
            <a:spAutoFit/>
          </a:bodyPr>
          <a:lstStyle/>
          <a:p>
            <a:r>
              <a:rPr lang="es-ES_tradnl" dirty="0" smtClean="0"/>
              <a:t>Bailar y cantar (desesperadamente): </a:t>
            </a:r>
            <a:br>
              <a:rPr lang="es-ES_tradnl" dirty="0" smtClean="0"/>
            </a:br>
            <a:r>
              <a:rPr lang="es-ES_tradnl" dirty="0" smtClean="0"/>
              <a:t>Cortejo para impresionar a la hembra.</a:t>
            </a:r>
          </a:p>
          <a:p>
            <a:r>
              <a:rPr lang="es-ES_tradnl" dirty="0" smtClean="0"/>
              <a:t>Bueno esperamos que esta breve reseña, les ayude a darle el confort, salud y cariño a vuestra </a:t>
            </a:r>
          </a:p>
          <a:p>
            <a:r>
              <a:rPr lang="es-ES_tradnl" dirty="0" smtClean="0"/>
              <a:t>Mascota.- </a:t>
            </a:r>
          </a:p>
          <a:p>
            <a:r>
              <a:rPr lang="es-ES_tradnl" dirty="0" smtClean="0"/>
              <a:t>Criadero de Canarios </a:t>
            </a:r>
            <a:r>
              <a:rPr lang="es-ES_tradnl" dirty="0" err="1" smtClean="0"/>
              <a:t>Roller</a:t>
            </a:r>
            <a:r>
              <a:rPr lang="es-ES_tradnl" dirty="0" smtClean="0"/>
              <a:t> - carlosyrosa33- ubicado en la Ciudad de Maldonado Uruguay, /</a:t>
            </a:r>
          </a:p>
          <a:p>
            <a:r>
              <a:rPr lang="es-ES_tradnl" dirty="0" smtClean="0"/>
              <a:t>Socio Nro. 716 de A.C.R.U., trabajamos con  rojo intenso, rojo nevado, amarillo y blanco  intenso.-</a:t>
            </a:r>
          </a:p>
          <a:p>
            <a:r>
              <a:rPr lang="es-ES_tradnl" dirty="0" smtClean="0"/>
              <a:t>Nos contactan en el Email: carlosyrosa33@montevideo.com.uy o  por el cel. 096.9071.01,  gracias</a:t>
            </a:r>
            <a:endParaRPr lang="es-ES_tradnl" dirty="0"/>
          </a:p>
        </p:txBody>
      </p:sp>
    </p:spTree>
  </p:cSld>
  <p:clrMapOvr>
    <a:masterClrMapping/>
  </p:clrMapOvr>
  <p:transition spd="slow" advTm="25000">
    <p:dissolv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7"/>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TotalTime>
  <Words>186</Words>
  <Application>Microsoft Office PowerPoint</Application>
  <PresentationFormat>Presentación en pantalla (4:3)</PresentationFormat>
  <Paragraphs>17</Paragraphs>
  <Slides>8</Slides>
  <Notes>0</Notes>
  <HiddenSlides>1</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Diapositiva 1</vt:lpstr>
      <vt:lpstr>Diapositiva 2</vt:lpstr>
      <vt:lpstr>Diapositiva 3</vt:lpstr>
      <vt:lpstr>Diapositiva 4</vt:lpstr>
      <vt:lpstr>Diapositiva 5</vt:lpstr>
      <vt:lpstr>Diapositiva 6</vt:lpstr>
      <vt:lpstr>Diapositiva 7</vt:lpstr>
      <vt:lpstr>Diapositiva 8</vt:lpstr>
    </vt:vector>
  </TitlesOfParts>
  <Company>RevolucionUnattended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WinuE</dc:creator>
  <cp:lastModifiedBy>WinuE</cp:lastModifiedBy>
  <cp:revision>23</cp:revision>
  <dcterms:created xsi:type="dcterms:W3CDTF">2010-11-17T11:49:38Z</dcterms:created>
  <dcterms:modified xsi:type="dcterms:W3CDTF">2011-05-04T15:16:45Z</dcterms:modified>
</cp:coreProperties>
</file>